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4" r:id="rId9"/>
    <p:sldId id="272" r:id="rId10"/>
    <p:sldId id="265" r:id="rId11"/>
    <p:sldId id="268" r:id="rId12"/>
    <p:sldId id="269" r:id="rId13"/>
    <p:sldId id="270" r:id="rId14"/>
    <p:sldId id="273" r:id="rId15"/>
    <p:sldId id="271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8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D1-735A-4DD1-9607-2BA185674AD4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CD42-1489-4A64-9C9E-30E75535C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D1-735A-4DD1-9607-2BA185674AD4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CD42-1489-4A64-9C9E-30E75535C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D1-735A-4DD1-9607-2BA185674AD4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CD42-1489-4A64-9C9E-30E75535C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D1-735A-4DD1-9607-2BA185674AD4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CD42-1489-4A64-9C9E-30E75535C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D1-735A-4DD1-9607-2BA185674AD4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CD42-1489-4A64-9C9E-30E75535C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D1-735A-4DD1-9607-2BA185674AD4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CD42-1489-4A64-9C9E-30E75535C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D1-735A-4DD1-9607-2BA185674AD4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CD42-1489-4A64-9C9E-30E75535C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D1-735A-4DD1-9607-2BA185674AD4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CD42-1489-4A64-9C9E-30E75535C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D1-735A-4DD1-9607-2BA185674AD4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CD42-1489-4A64-9C9E-30E75535C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D1-735A-4DD1-9607-2BA185674AD4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CD42-1489-4A64-9C9E-30E75535C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D1-735A-4DD1-9607-2BA185674AD4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CD42-1489-4A64-9C9E-30E75535C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826D1-735A-4DD1-9607-2BA185674AD4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2CD42-1489-4A64-9C9E-30E75535C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Tehnologija zavarivanja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578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vrućim</a:t>
            </a:r>
            <a:r>
              <a:rPr lang="en-US" dirty="0"/>
              <a:t> </a:t>
            </a:r>
            <a:r>
              <a:rPr lang="en-US" dirty="0" err="1"/>
              <a:t>alatom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334000" cy="2895600"/>
          </a:xfrm>
        </p:spPr>
        <p:txBody>
          <a:bodyPr/>
          <a:lstStyle/>
          <a:p>
            <a:r>
              <a:rPr lang="en-US" dirty="0" err="1"/>
              <a:t>Centriranje</a:t>
            </a:r>
            <a:r>
              <a:rPr lang="en-US" dirty="0"/>
              <a:t>/</a:t>
            </a:r>
            <a:r>
              <a:rPr lang="en-US" dirty="0" err="1"/>
              <a:t>ravnanje</a:t>
            </a:r>
            <a:r>
              <a:rPr lang="en-US" dirty="0"/>
              <a:t> </a:t>
            </a:r>
            <a:r>
              <a:rPr lang="en-US" dirty="0" err="1"/>
              <a:t>alatom</a:t>
            </a:r>
            <a:r>
              <a:rPr lang="en-US" dirty="0"/>
              <a:t>, </a:t>
            </a:r>
            <a:r>
              <a:rPr lang="en-US" dirty="0" err="1"/>
              <a:t>grejanje</a:t>
            </a:r>
            <a:r>
              <a:rPr lang="en-US" dirty="0"/>
              <a:t> “</a:t>
            </a:r>
            <a:r>
              <a:rPr lang="en-US" dirty="0" err="1"/>
              <a:t>peglom</a:t>
            </a:r>
            <a:r>
              <a:rPr lang="en-US" dirty="0"/>
              <a:t>”, </a:t>
            </a:r>
            <a:r>
              <a:rPr lang="en-US" dirty="0" err="1"/>
              <a:t>pritisak</a:t>
            </a:r>
            <a:r>
              <a:rPr lang="en-US" dirty="0"/>
              <a:t> do </a:t>
            </a:r>
            <a:r>
              <a:rPr lang="en-US" dirty="0" err="1"/>
              <a:t>hlađenja</a:t>
            </a:r>
            <a:endParaRPr lang="en-US" dirty="0"/>
          </a:p>
          <a:p>
            <a:r>
              <a:rPr lang="en-US" dirty="0" err="1"/>
              <a:t>Najbolje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cevi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57394" t="62500" r="15080" b="4167"/>
          <a:stretch>
            <a:fillRect/>
          </a:stretch>
        </p:blipFill>
        <p:spPr bwMode="auto">
          <a:xfrm>
            <a:off x="6096000" y="2286000"/>
            <a:ext cx="2819400" cy="227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57394" t="17708" r="15080" b="46875"/>
          <a:stretch>
            <a:fillRect/>
          </a:stretch>
        </p:blipFill>
        <p:spPr bwMode="auto">
          <a:xfrm>
            <a:off x="5867400" y="0"/>
            <a:ext cx="3200400" cy="231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59370" t="21875" r="11933" b="44792"/>
          <a:stretch>
            <a:fillRect/>
          </a:stretch>
        </p:blipFill>
        <p:spPr bwMode="auto">
          <a:xfrm>
            <a:off x="5943600" y="4572000"/>
            <a:ext cx="3124200" cy="224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 l="49780" t="22234" r="6477" b="25898"/>
          <a:stretch>
            <a:fillRect/>
          </a:stretch>
        </p:blipFill>
        <p:spPr bwMode="auto">
          <a:xfrm>
            <a:off x="0" y="3657600"/>
            <a:ext cx="480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Visokofrekventno</a:t>
            </a:r>
            <a:r>
              <a:rPr lang="en-US" dirty="0"/>
              <a:t> </a:t>
            </a:r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trenjem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/>
          <a:lstStyle/>
          <a:p>
            <a:r>
              <a:rPr lang="en-US" dirty="0" err="1"/>
              <a:t>Zagrevanje</a:t>
            </a:r>
            <a:r>
              <a:rPr lang="en-US" dirty="0"/>
              <a:t> </a:t>
            </a:r>
            <a:r>
              <a:rPr lang="en-US" dirty="0" err="1"/>
              <a:t>elektrodama</a:t>
            </a:r>
            <a:r>
              <a:rPr lang="en-US" dirty="0"/>
              <a:t> </a:t>
            </a:r>
            <a:r>
              <a:rPr lang="en-US" dirty="0" err="1"/>
              <a:t>priključenih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visokofrekventni</a:t>
            </a:r>
            <a:r>
              <a:rPr lang="en-US" dirty="0"/>
              <a:t> generator (27 MHz) + </a:t>
            </a:r>
            <a:r>
              <a:rPr lang="en-US" dirty="0" err="1"/>
              <a:t>pritisak</a:t>
            </a:r>
            <a:r>
              <a:rPr lang="en-US" dirty="0"/>
              <a:t>.</a:t>
            </a:r>
          </a:p>
          <a:p>
            <a:r>
              <a:rPr lang="en-US" dirty="0" err="1"/>
              <a:t>Moguće</a:t>
            </a:r>
            <a:r>
              <a:rPr lang="en-US" dirty="0"/>
              <a:t> je </a:t>
            </a:r>
            <a:r>
              <a:rPr lang="en-US" dirty="0" err="1"/>
              <a:t>zavarivati</a:t>
            </a:r>
            <a:r>
              <a:rPr lang="en-US" dirty="0"/>
              <a:t> </a:t>
            </a:r>
            <a:r>
              <a:rPr lang="en-US" dirty="0" err="1"/>
              <a:t>plastike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molekularnu</a:t>
            </a:r>
            <a:r>
              <a:rPr lang="en-US" dirty="0"/>
              <a:t> </a:t>
            </a:r>
            <a:r>
              <a:rPr lang="en-US" dirty="0" err="1"/>
              <a:t>asimetriju</a:t>
            </a:r>
            <a:r>
              <a:rPr lang="en-US" dirty="0"/>
              <a:t> u </a:t>
            </a:r>
            <a:r>
              <a:rPr lang="en-US" dirty="0" err="1"/>
              <a:t>vidu</a:t>
            </a:r>
            <a:r>
              <a:rPr lang="en-US" dirty="0"/>
              <a:t> </a:t>
            </a:r>
            <a:r>
              <a:rPr lang="en-US" dirty="0" err="1"/>
              <a:t>hemijskih</a:t>
            </a:r>
            <a:r>
              <a:rPr lang="en-US" dirty="0"/>
              <a:t> </a:t>
            </a:r>
            <a:r>
              <a:rPr lang="en-US" dirty="0" err="1"/>
              <a:t>dipola</a:t>
            </a:r>
            <a:r>
              <a:rPr lang="en-US" dirty="0"/>
              <a:t>: PA, PVC, PE,…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7394" t="32292" r="5710" b="33333"/>
          <a:stretch>
            <a:fillRect/>
          </a:stretch>
        </p:blipFill>
        <p:spPr bwMode="auto">
          <a:xfrm>
            <a:off x="76200" y="4267200"/>
            <a:ext cx="4800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62884" t="41667" r="6662" b="27083"/>
          <a:stretch>
            <a:fillRect/>
          </a:stretch>
        </p:blipFill>
        <p:spPr bwMode="auto">
          <a:xfrm>
            <a:off x="5029200" y="4419600"/>
            <a:ext cx="396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Ultrazvučno</a:t>
            </a:r>
            <a:r>
              <a:rPr lang="en-US" dirty="0"/>
              <a:t> </a:t>
            </a:r>
            <a:r>
              <a:rPr lang="en-US" dirty="0" err="1"/>
              <a:t>zavarivanje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1"/>
            <a:ext cx="4572000" cy="41148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Zagrevanje</a:t>
            </a:r>
            <a:r>
              <a:rPr lang="en-US" dirty="0"/>
              <a:t> se </a:t>
            </a:r>
            <a:r>
              <a:rPr lang="en-US" dirty="0" err="1"/>
              <a:t>postiže</a:t>
            </a:r>
            <a:r>
              <a:rPr lang="en-US" dirty="0"/>
              <a:t> </a:t>
            </a:r>
            <a:r>
              <a:rPr lang="en-US" dirty="0" err="1"/>
              <a:t>ultrazvučnim</a:t>
            </a:r>
            <a:r>
              <a:rPr lang="en-US" dirty="0"/>
              <a:t> </a:t>
            </a:r>
            <a:r>
              <a:rPr lang="en-US" dirty="0" err="1"/>
              <a:t>talasima</a:t>
            </a:r>
            <a:r>
              <a:rPr lang="en-US" dirty="0"/>
              <a:t>/</a:t>
            </a:r>
            <a:r>
              <a:rPr lang="en-US" dirty="0" err="1"/>
              <a:t>vibracijama</a:t>
            </a:r>
            <a:r>
              <a:rPr lang="en-US" dirty="0"/>
              <a:t> (15-40 kHz) </a:t>
            </a:r>
            <a:r>
              <a:rPr lang="en-US" dirty="0" err="1"/>
              <a:t>i</a:t>
            </a:r>
            <a:r>
              <a:rPr lang="en-US" dirty="0"/>
              <a:t> male amplitude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izazivaju</a:t>
            </a:r>
            <a:r>
              <a:rPr lang="en-US" dirty="0"/>
              <a:t> </a:t>
            </a:r>
            <a:r>
              <a:rPr lang="en-US" dirty="0" err="1"/>
              <a:t>unutrašnje</a:t>
            </a:r>
            <a:r>
              <a:rPr lang="en-US" dirty="0"/>
              <a:t> </a:t>
            </a:r>
            <a:r>
              <a:rPr lang="en-US" dirty="0" err="1"/>
              <a:t>trenje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trenje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zavaruju</a:t>
            </a:r>
            <a:r>
              <a:rPr lang="en-US" dirty="0"/>
              <a:t>. </a:t>
            </a:r>
          </a:p>
        </p:txBody>
      </p:sp>
      <p:sp>
        <p:nvSpPr>
          <p:cNvPr id="8194" name="AutoShape 2" descr="http://www.substech.com/dokuwiki/lib/exe/fetch.php?w=&amp;h=&amp;cache=cache&amp;media=ultrasonic_weldi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876800" y="1295400"/>
            <a:ext cx="4038600" cy="4343400"/>
            <a:chOff x="5105400" y="1676400"/>
            <a:chExt cx="4038600" cy="4343400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2"/>
            <a:srcRect l="37482" t="33333" r="40849" b="22917"/>
            <a:stretch>
              <a:fillRect/>
            </a:stretch>
          </p:blipFill>
          <p:spPr bwMode="auto">
            <a:xfrm>
              <a:off x="5105400" y="1752600"/>
              <a:ext cx="3759200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5105400" y="3886200"/>
              <a:ext cx="13716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Osnovni</a:t>
              </a:r>
              <a:r>
                <a:rPr lang="en-US" dirty="0"/>
                <a:t> </a:t>
              </a:r>
              <a:r>
                <a:rPr lang="en-US" dirty="0" err="1"/>
                <a:t>materijali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77000" y="5181600"/>
              <a:ext cx="12192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Radni</a:t>
              </a:r>
              <a:r>
                <a:rPr lang="en-US" dirty="0"/>
                <a:t> </a:t>
              </a:r>
              <a:r>
                <a:rPr lang="en-US" dirty="0" err="1"/>
                <a:t>sto-nakovanj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00800" y="1676400"/>
              <a:ext cx="1371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Dejstvo</a:t>
              </a:r>
              <a:r>
                <a:rPr lang="en-US" dirty="0"/>
                <a:t> </a:t>
              </a:r>
              <a:r>
                <a:rPr lang="en-US" dirty="0" err="1"/>
                <a:t>sile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77000" y="3048000"/>
              <a:ext cx="1295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Sonotroda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72400" y="2133600"/>
              <a:ext cx="13716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Ultrazvučne</a:t>
              </a:r>
              <a:r>
                <a:rPr lang="en-US" dirty="0"/>
                <a:t> </a:t>
              </a:r>
              <a:r>
                <a:rPr lang="en-US" dirty="0" err="1"/>
                <a:t>vibracije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>
              <a:off x="7886303" y="3238103"/>
              <a:ext cx="685800" cy="794"/>
            </a:xfrm>
            <a:prstGeom prst="straightConnector1">
              <a:avLst/>
            </a:prstGeom>
            <a:ln w="476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 l="37116" t="42708" r="37115" b="40625"/>
          <a:stretch>
            <a:fillRect/>
          </a:stretch>
        </p:blipFill>
        <p:spPr bwMode="auto">
          <a:xfrm>
            <a:off x="990600" y="5181599"/>
            <a:ext cx="4419600" cy="160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Vibraciono</a:t>
            </a:r>
            <a:r>
              <a:rPr lang="en-US" dirty="0"/>
              <a:t> </a:t>
            </a:r>
            <a:r>
              <a:rPr lang="en-US" dirty="0" err="1"/>
              <a:t>zavarivanje</a:t>
            </a:r>
            <a:r>
              <a:rPr lang="en-US" dirty="0"/>
              <a:t> (</a:t>
            </a:r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trenjem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27432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Koristi</a:t>
            </a:r>
            <a:r>
              <a:rPr lang="en-US" dirty="0"/>
              <a:t> se </a:t>
            </a:r>
            <a:r>
              <a:rPr lang="en-US" dirty="0" err="1"/>
              <a:t>princip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trenjem</a:t>
            </a:r>
            <a:r>
              <a:rPr lang="en-US" dirty="0"/>
              <a:t> – </a:t>
            </a:r>
            <a:r>
              <a:rPr lang="en-US" dirty="0" err="1"/>
              <a:t>vibriranjem</a:t>
            </a:r>
            <a:r>
              <a:rPr lang="en-US" dirty="0"/>
              <a:t> </a:t>
            </a:r>
            <a:r>
              <a:rPr lang="en-US" dirty="0" err="1"/>
              <a:t>dolazi</a:t>
            </a:r>
            <a:r>
              <a:rPr lang="en-US" dirty="0"/>
              <a:t> do </a:t>
            </a:r>
            <a:r>
              <a:rPr lang="en-US" dirty="0" err="1"/>
              <a:t>zagrevanja</a:t>
            </a:r>
            <a:r>
              <a:rPr lang="en-US" dirty="0"/>
              <a:t> </a:t>
            </a:r>
            <a:r>
              <a:rPr lang="en-US" dirty="0" err="1"/>
              <a:t>trenjem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komada</a:t>
            </a:r>
            <a:r>
              <a:rPr lang="en-US" dirty="0"/>
              <a:t> </a:t>
            </a:r>
            <a:r>
              <a:rPr lang="en-US" dirty="0" err="1"/>
              <a:t>osnovnog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pritiskom</a:t>
            </a:r>
            <a:r>
              <a:rPr lang="en-US" dirty="0"/>
              <a:t> </a:t>
            </a:r>
            <a:r>
              <a:rPr lang="en-US" dirty="0" err="1"/>
              <a:t>dolazi</a:t>
            </a:r>
            <a:r>
              <a:rPr lang="en-US" dirty="0"/>
              <a:t> do </a:t>
            </a:r>
            <a:r>
              <a:rPr lang="en-US" dirty="0" err="1"/>
              <a:t>spajanja</a:t>
            </a:r>
            <a:r>
              <a:rPr lang="en-US" dirty="0"/>
              <a:t>.</a:t>
            </a:r>
          </a:p>
          <a:p>
            <a:r>
              <a:rPr lang="en-US" dirty="0" err="1"/>
              <a:t>Vibracije</a:t>
            </a:r>
            <a:r>
              <a:rPr lang="en-US" dirty="0"/>
              <a:t> se </a:t>
            </a:r>
            <a:r>
              <a:rPr lang="en-US" dirty="0" err="1"/>
              <a:t>dobijaju</a:t>
            </a:r>
            <a:r>
              <a:rPr lang="en-US" dirty="0"/>
              <a:t> </a:t>
            </a:r>
            <a:r>
              <a:rPr lang="en-US" dirty="0" err="1"/>
              <a:t>mehaničkim</a:t>
            </a:r>
            <a:r>
              <a:rPr lang="en-US" dirty="0"/>
              <a:t>, </a:t>
            </a:r>
            <a:r>
              <a:rPr lang="en-US" dirty="0" err="1"/>
              <a:t>elektromagnetnim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hidrauličnim</a:t>
            </a:r>
            <a:r>
              <a:rPr lang="en-US" dirty="0"/>
              <a:t> </a:t>
            </a:r>
            <a:r>
              <a:rPr lang="en-US" dirty="0" err="1"/>
              <a:t>putem</a:t>
            </a:r>
            <a:endParaRPr lang="en-US" dirty="0"/>
          </a:p>
          <a:p>
            <a:r>
              <a:rPr lang="en-US" dirty="0" err="1"/>
              <a:t>Niža</a:t>
            </a:r>
            <a:r>
              <a:rPr lang="en-US" dirty="0"/>
              <a:t> </a:t>
            </a:r>
            <a:r>
              <a:rPr lang="en-US" dirty="0" err="1"/>
              <a:t>frekvencija</a:t>
            </a:r>
            <a:r>
              <a:rPr lang="en-US" dirty="0"/>
              <a:t> (100-300 Hz)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veća</a:t>
            </a:r>
            <a:r>
              <a:rPr lang="en-US" dirty="0"/>
              <a:t> </a:t>
            </a:r>
            <a:r>
              <a:rPr lang="en-US" dirty="0" err="1"/>
              <a:t>amplituda</a:t>
            </a:r>
            <a:r>
              <a:rPr lang="en-US" dirty="0"/>
              <a:t> (0,5-3 mm)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57980" t="38542" r="7467" b="18750"/>
          <a:stretch>
            <a:fillRect/>
          </a:stretch>
        </p:blipFill>
        <p:spPr bwMode="auto">
          <a:xfrm>
            <a:off x="0" y="0"/>
            <a:ext cx="5867400" cy="407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35359" t="47917" r="35359" b="36458"/>
          <a:stretch>
            <a:fillRect/>
          </a:stretch>
        </p:blipFill>
        <p:spPr bwMode="auto">
          <a:xfrm>
            <a:off x="76200" y="4419600"/>
            <a:ext cx="533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60960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trenjem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mešanjem</a:t>
            </a:r>
            <a:r>
              <a:rPr lang="en-US" dirty="0"/>
              <a:t> </a:t>
            </a:r>
            <a:r>
              <a:rPr lang="en-US" dirty="0" err="1"/>
              <a:t>plastike</a:t>
            </a:r>
            <a:r>
              <a:rPr lang="en-US" dirty="0"/>
              <a:t>=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metala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4264223"/>
            <a:ext cx="1143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Ne </a:t>
            </a:r>
            <a:r>
              <a:rPr lang="en-US" sz="1400" dirty="0" err="1"/>
              <a:t>rotiraju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562600" y="1749623"/>
            <a:ext cx="1143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Rotira</a:t>
            </a:r>
            <a:endParaRPr lang="en-US" sz="1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5638800" y="0"/>
            <a:ext cx="3352800" cy="4724401"/>
            <a:chOff x="5638800" y="0"/>
            <a:chExt cx="3352800" cy="4724401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4"/>
            <a:srcRect l="36896" t="15625" r="36164" b="6250"/>
            <a:stretch>
              <a:fillRect/>
            </a:stretch>
          </p:blipFill>
          <p:spPr bwMode="auto">
            <a:xfrm>
              <a:off x="5943600" y="0"/>
              <a:ext cx="2897633" cy="4724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7696200" y="0"/>
              <a:ext cx="1143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Ne </a:t>
              </a:r>
              <a:r>
                <a:rPr lang="en-US" sz="1400" dirty="0" err="1"/>
                <a:t>rotira</a:t>
              </a:r>
              <a:endParaRPr 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43800" y="1216223"/>
              <a:ext cx="1143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Ne </a:t>
              </a:r>
              <a:r>
                <a:rPr lang="en-US" sz="1400" dirty="0" err="1"/>
                <a:t>rotira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91400" y="2283023"/>
              <a:ext cx="1143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Ne </a:t>
              </a:r>
              <a:r>
                <a:rPr lang="en-US" sz="1400" dirty="0" err="1"/>
                <a:t>rotira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38800" y="454223"/>
              <a:ext cx="1143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/>
                <a:t>Rotira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43600" y="2895600"/>
              <a:ext cx="6858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/>
                <a:t>Rotira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229600" y="381000"/>
              <a:ext cx="762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/>
                <a:t>Pritisak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77200" y="1749623"/>
              <a:ext cx="762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/>
                <a:t>Pritisak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01000" y="2892623"/>
              <a:ext cx="762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/>
                <a:t>Pritisak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48600" y="4188023"/>
              <a:ext cx="762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/>
                <a:t>Pritisak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96000" y="3124200"/>
              <a:ext cx="9906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/>
                <a:t>Zagrevanje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34200" y="3429000"/>
              <a:ext cx="9906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/>
                <a:t>Zagrevanje</a:t>
              </a:r>
              <a:endParaRPr lang="en-US" sz="14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62600" y="4876800"/>
            <a:ext cx="3505200" cy="1752600"/>
            <a:chOff x="5562600" y="4876800"/>
            <a:chExt cx="3505200" cy="17526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5"/>
            <a:srcRect l="21889" t="53125" r="54685" b="26042"/>
            <a:stretch>
              <a:fillRect/>
            </a:stretch>
          </p:blipFill>
          <p:spPr bwMode="auto">
            <a:xfrm>
              <a:off x="5562600" y="4876800"/>
              <a:ext cx="35052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TextBox 22"/>
            <p:cNvSpPr txBox="1"/>
            <p:nvPr/>
          </p:nvSpPr>
          <p:spPr>
            <a:xfrm>
              <a:off x="6324600" y="4876800"/>
              <a:ext cx="8382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/>
                <a:t>Kretanje</a:t>
              </a:r>
              <a:endParaRPr lang="en-US" sz="14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382000" y="4724400"/>
            <a:ext cx="76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Pritisak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Elektrootporno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spojnicama</a:t>
            </a:r>
            <a:r>
              <a:rPr lang="en-US" dirty="0"/>
              <a:t>, </a:t>
            </a:r>
            <a:r>
              <a:rPr lang="en-US" dirty="0" err="1"/>
              <a:t>elektrofuzijsko</a:t>
            </a:r>
            <a:r>
              <a:rPr lang="en-US" dirty="0"/>
              <a:t> </a:t>
            </a:r>
            <a:r>
              <a:rPr lang="en-US" dirty="0" err="1"/>
              <a:t>zavarivanje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19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Upotreba</a:t>
            </a:r>
            <a:r>
              <a:rPr lang="en-US" dirty="0"/>
              <a:t> </a:t>
            </a:r>
            <a:r>
              <a:rPr lang="en-US" dirty="0" err="1"/>
              <a:t>dodatnih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(</a:t>
            </a:r>
            <a:r>
              <a:rPr lang="en-US" dirty="0" err="1"/>
              <a:t>nastavaka</a:t>
            </a:r>
            <a:r>
              <a:rPr lang="en-US" dirty="0"/>
              <a:t>, </a:t>
            </a:r>
            <a:r>
              <a:rPr lang="en-US" dirty="0" err="1"/>
              <a:t>fitinga</a:t>
            </a:r>
            <a:r>
              <a:rPr lang="en-US" dirty="0"/>
              <a:t>, </a:t>
            </a:r>
            <a:r>
              <a:rPr lang="en-US" dirty="0" err="1"/>
              <a:t>sedla</a:t>
            </a:r>
            <a:r>
              <a:rPr lang="en-US" dirty="0"/>
              <a:t>,…) </a:t>
            </a:r>
            <a:r>
              <a:rPr lang="en-US" dirty="0" err="1"/>
              <a:t>koji</a:t>
            </a:r>
            <a:r>
              <a:rPr lang="en-US" dirty="0"/>
              <a:t> u </a:t>
            </a:r>
            <a:r>
              <a:rPr lang="en-US" dirty="0" err="1"/>
              <a:t>sebi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elektrootporne</a:t>
            </a:r>
            <a:r>
              <a:rPr lang="en-US" dirty="0"/>
              <a:t> </a:t>
            </a:r>
            <a:r>
              <a:rPr lang="en-US" dirty="0" err="1"/>
              <a:t>spirale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priključkom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struju</a:t>
            </a:r>
            <a:r>
              <a:rPr lang="en-US" dirty="0"/>
              <a:t>. </a:t>
            </a:r>
            <a:r>
              <a:rPr lang="en-US" dirty="0" err="1"/>
              <a:t>Prolaskom</a:t>
            </a:r>
            <a:r>
              <a:rPr lang="en-US" dirty="0"/>
              <a:t> </a:t>
            </a:r>
            <a:r>
              <a:rPr lang="en-US" dirty="0" err="1"/>
              <a:t>struje</a:t>
            </a:r>
            <a:r>
              <a:rPr lang="en-US" dirty="0"/>
              <a:t> </a:t>
            </a:r>
            <a:r>
              <a:rPr lang="en-US" dirty="0" err="1"/>
              <a:t>dolazi</a:t>
            </a:r>
            <a:r>
              <a:rPr lang="en-US" dirty="0"/>
              <a:t> do </a:t>
            </a:r>
            <a:r>
              <a:rPr lang="en-US" dirty="0" err="1"/>
              <a:t>zagrevanja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spajanja</a:t>
            </a:r>
            <a:r>
              <a:rPr lang="en-US" dirty="0"/>
              <a:t> </a:t>
            </a:r>
            <a:r>
              <a:rPr lang="en-US" dirty="0" err="1"/>
              <a:t>cevi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.</a:t>
            </a:r>
          </a:p>
          <a:p>
            <a:r>
              <a:rPr lang="en-US" dirty="0" err="1"/>
              <a:t>Razvijeno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cevi</a:t>
            </a:r>
            <a:r>
              <a:rPr lang="en-US" dirty="0"/>
              <a:t> </a:t>
            </a:r>
            <a:r>
              <a:rPr lang="en-US" dirty="0" err="1"/>
              <a:t>gasovoda</a:t>
            </a:r>
            <a:r>
              <a:rPr lang="en-US" dirty="0"/>
              <a:t>: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 l="56808" t="41667" r="4539" b="17708"/>
          <a:stretch>
            <a:fillRect/>
          </a:stretch>
        </p:blipFill>
        <p:spPr bwMode="auto">
          <a:xfrm>
            <a:off x="2209800" y="3810000"/>
            <a:ext cx="5029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sr-Latn-CS" dirty="0"/>
              <a:t>Hvala na pažnji!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Potupci</a:t>
            </a:r>
            <a:r>
              <a:rPr lang="en-US" dirty="0"/>
              <a:t> </a:t>
            </a:r>
            <a:r>
              <a:rPr lang="en-US" dirty="0" err="1"/>
              <a:t>spajanja</a:t>
            </a:r>
            <a:r>
              <a:rPr lang="en-US" dirty="0"/>
              <a:t> </a:t>
            </a:r>
            <a:r>
              <a:rPr lang="en-US" dirty="0" err="1"/>
              <a:t>plastičnih</a:t>
            </a:r>
            <a:r>
              <a:rPr lang="en-US" dirty="0"/>
              <a:t> </a:t>
            </a:r>
            <a:r>
              <a:rPr lang="en-US" dirty="0" err="1"/>
              <a:t>masa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848600" cy="5257800"/>
          </a:xfrm>
        </p:spPr>
        <p:txBody>
          <a:bodyPr>
            <a:noAutofit/>
          </a:bodyPr>
          <a:lstStyle/>
          <a:p>
            <a:r>
              <a:rPr lang="en-US" sz="3000" dirty="0" err="1"/>
              <a:t>Plastične</a:t>
            </a:r>
            <a:r>
              <a:rPr lang="en-US" sz="3000" dirty="0"/>
              <a:t> </a:t>
            </a:r>
            <a:r>
              <a:rPr lang="en-US" sz="3000" dirty="0" err="1"/>
              <a:t>mase</a:t>
            </a:r>
            <a:r>
              <a:rPr lang="en-US" sz="3000" dirty="0"/>
              <a:t> </a:t>
            </a:r>
            <a:r>
              <a:rPr lang="en-US" sz="3000" dirty="0" err="1"/>
              <a:t>su</a:t>
            </a:r>
            <a:r>
              <a:rPr lang="en-US" sz="3000" dirty="0"/>
              <a:t> </a:t>
            </a:r>
            <a:r>
              <a:rPr lang="en-US" sz="3000" dirty="0" err="1"/>
              <a:t>vrsta</a:t>
            </a:r>
            <a:r>
              <a:rPr lang="en-US" sz="3000" dirty="0"/>
              <a:t> </a:t>
            </a:r>
            <a:r>
              <a:rPr lang="en-US" sz="3000" dirty="0" err="1"/>
              <a:t>polimera</a:t>
            </a:r>
            <a:r>
              <a:rPr lang="en-US" sz="3000" dirty="0"/>
              <a:t>.</a:t>
            </a:r>
          </a:p>
          <a:p>
            <a:endParaRPr lang="en-US" sz="3000" dirty="0"/>
          </a:p>
          <a:p>
            <a:r>
              <a:rPr lang="en-US" sz="3000" dirty="0" err="1"/>
              <a:t>Polimeri</a:t>
            </a:r>
            <a:r>
              <a:rPr lang="en-US" sz="3000" dirty="0"/>
              <a:t> </a:t>
            </a:r>
            <a:r>
              <a:rPr lang="en-US" sz="3000" dirty="0" err="1"/>
              <a:t>su</a:t>
            </a:r>
            <a:r>
              <a:rPr lang="en-US" sz="3000" dirty="0"/>
              <a:t>:</a:t>
            </a:r>
          </a:p>
          <a:p>
            <a:pPr marL="514350" indent="-514350">
              <a:buAutoNum type="arabicPeriod"/>
            </a:pPr>
            <a:r>
              <a:rPr lang="en-US" sz="3000" dirty="0" err="1"/>
              <a:t>Plastične</a:t>
            </a:r>
            <a:r>
              <a:rPr lang="en-US" sz="3000" dirty="0"/>
              <a:t> </a:t>
            </a:r>
            <a:r>
              <a:rPr lang="en-US" sz="3000" dirty="0" err="1"/>
              <a:t>mase</a:t>
            </a:r>
            <a:endParaRPr lang="en-US" sz="3000" dirty="0"/>
          </a:p>
          <a:p>
            <a:pPr marL="514350" indent="-514350">
              <a:buAutoNum type="arabicPeriod"/>
            </a:pPr>
            <a:r>
              <a:rPr lang="en-US" sz="3000" dirty="0" err="1"/>
              <a:t>Elastomeri</a:t>
            </a:r>
            <a:r>
              <a:rPr lang="en-US" sz="3000" dirty="0"/>
              <a:t> (</a:t>
            </a:r>
            <a:r>
              <a:rPr lang="en-US" sz="3000" dirty="0" err="1"/>
              <a:t>gume</a:t>
            </a:r>
            <a:r>
              <a:rPr lang="en-US" sz="3000" dirty="0"/>
              <a:t>)</a:t>
            </a:r>
          </a:p>
          <a:p>
            <a:pPr marL="514350" indent="-514350"/>
            <a:endParaRPr lang="en-US" sz="3000" dirty="0"/>
          </a:p>
          <a:p>
            <a:pPr marL="514350" indent="-514350"/>
            <a:r>
              <a:rPr lang="en-US" sz="3000" dirty="0" err="1"/>
              <a:t>Polimeri</a:t>
            </a:r>
            <a:r>
              <a:rPr lang="en-US" sz="3000" dirty="0"/>
              <a:t> se </a:t>
            </a:r>
            <a:r>
              <a:rPr lang="en-US" sz="3000" dirty="0" err="1"/>
              <a:t>sastoje</a:t>
            </a:r>
            <a:r>
              <a:rPr lang="en-US" sz="3000" dirty="0"/>
              <a:t> </a:t>
            </a:r>
            <a:r>
              <a:rPr lang="en-US" sz="3000" dirty="0" err="1"/>
              <a:t>od</a:t>
            </a:r>
            <a:r>
              <a:rPr lang="en-US" sz="3000" dirty="0"/>
              <a:t> </a:t>
            </a:r>
            <a:r>
              <a:rPr lang="en-US" sz="3000" dirty="0" err="1"/>
              <a:t>dugačkih</a:t>
            </a:r>
            <a:r>
              <a:rPr lang="en-US" sz="3000" dirty="0"/>
              <a:t> </a:t>
            </a:r>
            <a:r>
              <a:rPr lang="en-US" sz="3000" dirty="0" err="1"/>
              <a:t>lanaca</a:t>
            </a:r>
            <a:r>
              <a:rPr lang="en-US" sz="3000" dirty="0"/>
              <a:t> </a:t>
            </a:r>
            <a:r>
              <a:rPr lang="en-US" sz="3000" dirty="0" err="1"/>
              <a:t>molekula</a:t>
            </a:r>
            <a:r>
              <a:rPr lang="en-US" sz="3000" dirty="0"/>
              <a:t>, </a:t>
            </a:r>
            <a:r>
              <a:rPr lang="en-US" sz="3000" dirty="0" err="1"/>
              <a:t>gde</a:t>
            </a:r>
            <a:r>
              <a:rPr lang="en-US" sz="3000" dirty="0"/>
              <a:t> se </a:t>
            </a:r>
            <a:r>
              <a:rPr lang="en-US" sz="3000" dirty="0" err="1"/>
              <a:t>osnovna</a:t>
            </a:r>
            <a:r>
              <a:rPr lang="en-US" sz="3000" dirty="0"/>
              <a:t> </a:t>
            </a:r>
            <a:r>
              <a:rPr lang="en-US" sz="3000" dirty="0" err="1"/>
              <a:t>jedinica</a:t>
            </a:r>
            <a:r>
              <a:rPr lang="en-US" sz="3000" dirty="0"/>
              <a:t> (</a:t>
            </a:r>
            <a:r>
              <a:rPr lang="en-US" sz="3000" dirty="0" err="1"/>
              <a:t>mer</a:t>
            </a:r>
            <a:r>
              <a:rPr lang="en-US" sz="3000" dirty="0"/>
              <a:t>) </a:t>
            </a:r>
            <a:r>
              <a:rPr lang="en-US" sz="3000" dirty="0" err="1"/>
              <a:t>ponavlja</a:t>
            </a:r>
            <a:r>
              <a:rPr lang="en-US" sz="3000" dirty="0"/>
              <a:t> </a:t>
            </a:r>
            <a:r>
              <a:rPr lang="en-US" sz="3000" dirty="0" err="1"/>
              <a:t>mnogo</a:t>
            </a:r>
            <a:r>
              <a:rPr lang="en-US" sz="3000" dirty="0"/>
              <a:t> </a:t>
            </a:r>
            <a:r>
              <a:rPr lang="en-US" sz="3000" dirty="0" err="1"/>
              <a:t>puta</a:t>
            </a:r>
            <a:r>
              <a:rPr lang="en-US" sz="3000" dirty="0"/>
              <a:t> u </a:t>
            </a:r>
            <a:r>
              <a:rPr lang="en-US" sz="3000" dirty="0" err="1"/>
              <a:t>nizu</a:t>
            </a:r>
            <a:r>
              <a:rPr lang="en-US" sz="3000" dirty="0"/>
              <a:t>, </a:t>
            </a:r>
            <a:r>
              <a:rPr lang="en-US" sz="3000" dirty="0" err="1"/>
              <a:t>gradeći</a:t>
            </a:r>
            <a:r>
              <a:rPr lang="en-US" sz="3000" dirty="0"/>
              <a:t> </a:t>
            </a:r>
            <a:r>
              <a:rPr lang="en-US" sz="3000" dirty="0" err="1"/>
              <a:t>polimer</a:t>
            </a:r>
            <a:r>
              <a:rPr lang="en-US" sz="3000" dirty="0"/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3400" y="2971800"/>
            <a:ext cx="31242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33400"/>
            <a:ext cx="2895600" cy="559276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Polimerizacija</a:t>
            </a:r>
            <a:r>
              <a:rPr lang="en-US" dirty="0"/>
              <a:t>: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-	</a:t>
            </a:r>
            <a:r>
              <a:rPr lang="en-US" dirty="0" err="1"/>
              <a:t>Obrazovanje</a:t>
            </a:r>
            <a:r>
              <a:rPr lang="en-US" dirty="0"/>
              <a:t> </a:t>
            </a:r>
            <a:r>
              <a:rPr lang="en-US" dirty="0" err="1"/>
              <a:t>polimernih</a:t>
            </a:r>
            <a:r>
              <a:rPr lang="en-US" dirty="0"/>
              <a:t> </a:t>
            </a:r>
            <a:r>
              <a:rPr lang="en-US" dirty="0" err="1"/>
              <a:t>lanaca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povezivanje</a:t>
            </a:r>
            <a:r>
              <a:rPr lang="en-US" dirty="0"/>
              <a:t> </a:t>
            </a:r>
            <a:r>
              <a:rPr lang="en-US" dirty="0" err="1"/>
              <a:t>monomera</a:t>
            </a:r>
            <a:r>
              <a:rPr lang="en-US" dirty="0"/>
              <a:t> u </a:t>
            </a:r>
            <a:r>
              <a:rPr lang="en-US" dirty="0" err="1"/>
              <a:t>polimer</a:t>
            </a:r>
            <a:r>
              <a:rPr lang="en-US" dirty="0"/>
              <a:t>,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otvaranje</a:t>
            </a:r>
            <a:r>
              <a:rPr lang="en-US" dirty="0"/>
              <a:t> duple </a:t>
            </a:r>
            <a:r>
              <a:rPr lang="en-US" dirty="0" err="1"/>
              <a:t>veze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atoma</a:t>
            </a:r>
            <a:r>
              <a:rPr lang="en-US" dirty="0"/>
              <a:t> </a:t>
            </a:r>
            <a:r>
              <a:rPr lang="en-US" dirty="0" err="1"/>
              <a:t>ugljenika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linerano</a:t>
            </a:r>
            <a:r>
              <a:rPr lang="en-US" dirty="0"/>
              <a:t> </a:t>
            </a:r>
            <a:r>
              <a:rPr lang="en-US" dirty="0" err="1"/>
              <a:t>postavljenje</a:t>
            </a:r>
            <a:r>
              <a:rPr lang="en-US" dirty="0"/>
              <a:t> </a:t>
            </a:r>
            <a:r>
              <a:rPr lang="en-US" dirty="0" err="1"/>
              <a:t>molekula</a:t>
            </a:r>
            <a:r>
              <a:rPr lang="en-US" dirty="0"/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6808" t="27083" r="10395" b="22917"/>
          <a:stretch>
            <a:fillRect/>
          </a:stretch>
        </p:blipFill>
        <p:spPr bwMode="auto">
          <a:xfrm>
            <a:off x="2781300" y="1143000"/>
            <a:ext cx="63119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419600" y="1524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Kovalentne</a:t>
            </a:r>
            <a:r>
              <a:rPr lang="en-US" sz="2400" dirty="0"/>
              <a:t> </a:t>
            </a:r>
            <a:r>
              <a:rPr lang="en-US" sz="2400" dirty="0" err="1"/>
              <a:t>veze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3505200" y="609600"/>
            <a:ext cx="914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5829300" y="952500"/>
            <a:ext cx="990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57200"/>
            <a:ext cx="8229600" cy="5668963"/>
          </a:xfrm>
        </p:spPr>
        <p:txBody>
          <a:bodyPr/>
          <a:lstStyle/>
          <a:p>
            <a:r>
              <a:rPr lang="en-US" u="sng" dirty="0" err="1"/>
              <a:t>Homopolimeri</a:t>
            </a:r>
            <a:r>
              <a:rPr lang="en-US" u="sng" dirty="0"/>
              <a:t> </a:t>
            </a:r>
            <a:r>
              <a:rPr lang="en-US" u="sng" dirty="0" err="1"/>
              <a:t>i</a:t>
            </a:r>
            <a:r>
              <a:rPr lang="en-US" u="sng" dirty="0"/>
              <a:t> </a:t>
            </a:r>
            <a:r>
              <a:rPr lang="en-US" u="sng" dirty="0" err="1"/>
              <a:t>kopolimeri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Homopolimeri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polimeri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kojih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merovi</a:t>
            </a:r>
            <a:r>
              <a:rPr lang="en-US" dirty="0"/>
              <a:t> </a:t>
            </a:r>
            <a:r>
              <a:rPr lang="en-US" dirty="0" err="1"/>
              <a:t>isti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Kopolimeri</a:t>
            </a:r>
            <a:r>
              <a:rPr lang="en-US" dirty="0"/>
              <a:t> – </a:t>
            </a:r>
            <a:r>
              <a:rPr lang="en-US" dirty="0" err="1"/>
              <a:t>merovi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isti</a:t>
            </a:r>
            <a:r>
              <a:rPr lang="en-US" dirty="0"/>
              <a:t>, a </a:t>
            </a:r>
            <a:r>
              <a:rPr lang="en-US" dirty="0" err="1"/>
              <a:t>njihov</a:t>
            </a:r>
            <a:r>
              <a:rPr lang="en-US" dirty="0"/>
              <a:t> </a:t>
            </a:r>
            <a:r>
              <a:rPr lang="en-US" dirty="0" err="1"/>
              <a:t>raspored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None/>
            </a:pPr>
            <a:r>
              <a:rPr lang="en-US" dirty="0"/>
              <a:t>a) </a:t>
            </a:r>
            <a:r>
              <a:rPr lang="en-US" dirty="0" err="1"/>
              <a:t>Proizvoljan</a:t>
            </a:r>
            <a:r>
              <a:rPr lang="en-US" dirty="0"/>
              <a:t> </a:t>
            </a:r>
            <a:r>
              <a:rPr lang="en-US" dirty="0" err="1"/>
              <a:t>raspored</a:t>
            </a:r>
            <a:endParaRPr lang="en-US" dirty="0"/>
          </a:p>
          <a:p>
            <a:pPr>
              <a:buNone/>
            </a:pPr>
            <a:r>
              <a:rPr lang="en-US" dirty="0"/>
              <a:t>b) </a:t>
            </a:r>
            <a:r>
              <a:rPr lang="en-US" dirty="0" err="1"/>
              <a:t>Pravilan</a:t>
            </a:r>
            <a:r>
              <a:rPr lang="en-US" dirty="0"/>
              <a:t> </a:t>
            </a:r>
            <a:r>
              <a:rPr lang="en-US" dirty="0" err="1"/>
              <a:t>raspored</a:t>
            </a:r>
            <a:endParaRPr lang="en-US" dirty="0"/>
          </a:p>
          <a:p>
            <a:pPr>
              <a:buNone/>
            </a:pPr>
            <a:r>
              <a:rPr lang="en-US" dirty="0"/>
              <a:t>c) U </a:t>
            </a:r>
            <a:r>
              <a:rPr lang="en-US" dirty="0" err="1"/>
              <a:t>bloku</a:t>
            </a:r>
            <a:endParaRPr lang="en-US" dirty="0"/>
          </a:p>
          <a:p>
            <a:pPr>
              <a:buNone/>
            </a:pPr>
            <a:r>
              <a:rPr lang="en-US" dirty="0"/>
              <a:t>d) </a:t>
            </a:r>
            <a:r>
              <a:rPr lang="en-US" dirty="0" err="1"/>
              <a:t>Kalemljeni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55637" t="29167" r="8053" b="22917"/>
          <a:stretch>
            <a:fillRect/>
          </a:stretch>
        </p:blipFill>
        <p:spPr bwMode="auto">
          <a:xfrm>
            <a:off x="4008783" y="3048000"/>
            <a:ext cx="513521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019800" cy="5973763"/>
          </a:xfrm>
        </p:spPr>
        <p:txBody>
          <a:bodyPr>
            <a:normAutofit/>
          </a:bodyPr>
          <a:lstStyle/>
          <a:p>
            <a:r>
              <a:rPr lang="en-US" sz="2200" b="1" u="sng" dirty="0" err="1"/>
              <a:t>Molekularna</a:t>
            </a:r>
            <a:r>
              <a:rPr lang="en-US" sz="2200" b="1" u="sng" dirty="0"/>
              <a:t> </a:t>
            </a:r>
            <a:r>
              <a:rPr lang="en-US" sz="2200" b="1" u="sng" dirty="0" err="1"/>
              <a:t>struktura</a:t>
            </a:r>
            <a:r>
              <a:rPr lang="en-US" sz="2200" dirty="0"/>
              <a:t>:</a:t>
            </a:r>
          </a:p>
          <a:p>
            <a:pPr marL="514350" indent="-514350">
              <a:buAutoNum type="arabicPeriod"/>
            </a:pPr>
            <a:r>
              <a:rPr lang="en-US" sz="2200" dirty="0" err="1"/>
              <a:t>Linerana</a:t>
            </a:r>
            <a:r>
              <a:rPr lang="en-US" sz="2200" dirty="0"/>
              <a:t> – </a:t>
            </a:r>
            <a:r>
              <a:rPr lang="en-US" sz="2200" dirty="0" err="1"/>
              <a:t>pojedinačni</a:t>
            </a:r>
            <a:r>
              <a:rPr lang="en-US" sz="2200" dirty="0"/>
              <a:t> </a:t>
            </a:r>
            <a:r>
              <a:rPr lang="en-US" sz="2200" dirty="0" err="1"/>
              <a:t>lanci</a:t>
            </a:r>
            <a:r>
              <a:rPr lang="en-US" sz="2200" dirty="0"/>
              <a:t> </a:t>
            </a:r>
            <a:r>
              <a:rPr lang="en-US" sz="2200" dirty="0" err="1"/>
              <a:t>poprečno</a:t>
            </a:r>
            <a:r>
              <a:rPr lang="en-US" sz="2200" dirty="0"/>
              <a:t> </a:t>
            </a:r>
            <a:r>
              <a:rPr lang="en-US" sz="2200" dirty="0" err="1"/>
              <a:t>povezani</a:t>
            </a:r>
            <a:r>
              <a:rPr lang="en-US" sz="2200" dirty="0"/>
              <a:t> </a:t>
            </a:r>
            <a:r>
              <a:rPr lang="en-US" sz="2200" dirty="0" err="1"/>
              <a:t>sekundarnim</a:t>
            </a:r>
            <a:r>
              <a:rPr lang="en-US" sz="2200" dirty="0"/>
              <a:t> Van </a:t>
            </a:r>
            <a:r>
              <a:rPr lang="en-US" sz="2200" dirty="0" err="1"/>
              <a:t>der</a:t>
            </a:r>
            <a:r>
              <a:rPr lang="en-US" sz="2200" dirty="0"/>
              <a:t> Waals-</a:t>
            </a:r>
            <a:r>
              <a:rPr lang="en-US" sz="2200" dirty="0" err="1"/>
              <a:t>ovim</a:t>
            </a:r>
            <a:r>
              <a:rPr lang="en-US" sz="2200" dirty="0"/>
              <a:t> </a:t>
            </a:r>
            <a:r>
              <a:rPr lang="en-US" sz="2200" dirty="0" err="1"/>
              <a:t>vezama</a:t>
            </a:r>
            <a:r>
              <a:rPr lang="en-US" sz="2200" dirty="0"/>
              <a:t> (</a:t>
            </a:r>
            <a:r>
              <a:rPr lang="en-US" sz="2200" dirty="0" err="1"/>
              <a:t>neki</a:t>
            </a:r>
            <a:r>
              <a:rPr lang="en-US" sz="2200" dirty="0"/>
              <a:t> PE,PVC,PC,PMMA,PA-</a:t>
            </a:r>
            <a:r>
              <a:rPr lang="en-US" sz="2200" dirty="0" err="1"/>
              <a:t>najlon</a:t>
            </a:r>
            <a:r>
              <a:rPr lang="en-US" sz="2200" dirty="0"/>
              <a:t>)-</a:t>
            </a:r>
            <a:r>
              <a:rPr lang="en-US" sz="2200" dirty="0" err="1"/>
              <a:t>termoplastični</a:t>
            </a:r>
            <a:r>
              <a:rPr lang="en-US" sz="2200" dirty="0"/>
              <a:t> p.</a:t>
            </a:r>
          </a:p>
          <a:p>
            <a:pPr marL="514350" indent="-514350">
              <a:buAutoNum type="arabicPeriod"/>
            </a:pPr>
            <a:r>
              <a:rPr lang="en-US" sz="2200" dirty="0" err="1"/>
              <a:t>Razgranata</a:t>
            </a:r>
            <a:r>
              <a:rPr lang="en-US" sz="2200" dirty="0"/>
              <a:t> – </a:t>
            </a:r>
            <a:r>
              <a:rPr lang="en-US" sz="2200" dirty="0" err="1"/>
              <a:t>imaju</a:t>
            </a:r>
            <a:r>
              <a:rPr lang="en-US" sz="2200" dirty="0"/>
              <a:t> </a:t>
            </a:r>
            <a:r>
              <a:rPr lang="en-US" sz="2200" dirty="0" err="1"/>
              <a:t>sekundarne</a:t>
            </a:r>
            <a:r>
              <a:rPr lang="en-US" sz="2200" dirty="0"/>
              <a:t> lance </a:t>
            </a:r>
            <a:r>
              <a:rPr lang="en-US" sz="2200" dirty="0" err="1"/>
              <a:t>koji</a:t>
            </a:r>
            <a:r>
              <a:rPr lang="en-US" sz="2200" dirty="0"/>
              <a:t> </a:t>
            </a:r>
            <a:r>
              <a:rPr lang="en-US" sz="2200" dirty="0" err="1"/>
              <a:t>povećavaju</a:t>
            </a:r>
            <a:r>
              <a:rPr lang="en-US" sz="2200" dirty="0"/>
              <a:t> </a:t>
            </a:r>
            <a:r>
              <a:rPr lang="en-US" sz="2200" dirty="0" err="1"/>
              <a:t>krutost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čvrstoću</a:t>
            </a:r>
            <a:r>
              <a:rPr lang="en-US" sz="2200" dirty="0"/>
              <a:t> (</a:t>
            </a:r>
            <a:r>
              <a:rPr lang="en-US" sz="2200" dirty="0" err="1"/>
              <a:t>neki</a:t>
            </a:r>
            <a:r>
              <a:rPr lang="en-US" sz="2200" dirty="0"/>
              <a:t> PE, PC, </a:t>
            </a:r>
            <a:r>
              <a:rPr lang="en-US" sz="2200" dirty="0" err="1"/>
              <a:t>polisaharidi</a:t>
            </a:r>
            <a:r>
              <a:rPr lang="en-US" sz="2200" dirty="0"/>
              <a:t>, </a:t>
            </a:r>
            <a:r>
              <a:rPr lang="en-US" sz="2200" dirty="0" err="1"/>
              <a:t>glikogen</a:t>
            </a:r>
            <a:r>
              <a:rPr lang="en-US" sz="2200" dirty="0"/>
              <a:t>….)-</a:t>
            </a:r>
            <a:r>
              <a:rPr lang="en-US" sz="2200" dirty="0" err="1"/>
              <a:t>termoplastični</a:t>
            </a:r>
            <a:r>
              <a:rPr lang="en-US" sz="2200" dirty="0"/>
              <a:t> p.</a:t>
            </a:r>
          </a:p>
          <a:p>
            <a:pPr marL="514350" indent="-514350">
              <a:buAutoNum type="arabicPeriod"/>
            </a:pPr>
            <a:r>
              <a:rPr lang="en-US" sz="2200" dirty="0" err="1"/>
              <a:t>Poprečno</a:t>
            </a:r>
            <a:r>
              <a:rPr lang="en-US" sz="2200" dirty="0"/>
              <a:t> </a:t>
            </a:r>
            <a:r>
              <a:rPr lang="en-US" sz="2200" dirty="0" err="1"/>
              <a:t>povezana</a:t>
            </a:r>
            <a:r>
              <a:rPr lang="en-US" sz="2200" dirty="0"/>
              <a:t> – </a:t>
            </a:r>
            <a:r>
              <a:rPr lang="en-US" sz="2200" dirty="0" err="1"/>
              <a:t>termoreaktivni</a:t>
            </a:r>
            <a:r>
              <a:rPr lang="en-US" sz="2200" dirty="0"/>
              <a:t> p. (</a:t>
            </a:r>
            <a:r>
              <a:rPr lang="en-US" sz="2200" dirty="0" err="1"/>
              <a:t>epoksidna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fenolna</a:t>
            </a:r>
            <a:r>
              <a:rPr lang="en-US" sz="2200" dirty="0"/>
              <a:t> </a:t>
            </a:r>
            <a:r>
              <a:rPr lang="en-US" sz="2200" dirty="0" err="1"/>
              <a:t>smola</a:t>
            </a:r>
            <a:r>
              <a:rPr lang="en-US" sz="2200" dirty="0"/>
              <a:t>, </a:t>
            </a:r>
            <a:r>
              <a:rPr lang="en-US" sz="2200" dirty="0" err="1"/>
              <a:t>silikoni</a:t>
            </a:r>
            <a:r>
              <a:rPr lang="en-US" sz="2200" dirty="0"/>
              <a:t>,…)</a:t>
            </a:r>
          </a:p>
          <a:p>
            <a:pPr marL="514350" indent="-514350">
              <a:buAutoNum type="arabicPeriod"/>
            </a:pPr>
            <a:r>
              <a:rPr lang="en-US" sz="2200" dirty="0" err="1"/>
              <a:t>Umrežena</a:t>
            </a:r>
            <a:r>
              <a:rPr lang="en-US" sz="2200" dirty="0"/>
              <a:t> – </a:t>
            </a:r>
            <a:r>
              <a:rPr lang="en-US" sz="2200" dirty="0" err="1"/>
              <a:t>visoko-poprečno</a:t>
            </a:r>
            <a:r>
              <a:rPr lang="en-US" sz="2200" dirty="0"/>
              <a:t> </a:t>
            </a:r>
            <a:r>
              <a:rPr lang="en-US" sz="2200" dirty="0" err="1"/>
              <a:t>povezani</a:t>
            </a:r>
            <a:r>
              <a:rPr lang="en-US" sz="2200" dirty="0"/>
              <a:t> </a:t>
            </a:r>
            <a:r>
              <a:rPr lang="en-US" sz="2200" dirty="0" err="1"/>
              <a:t>polimeri</a:t>
            </a:r>
            <a:r>
              <a:rPr lang="en-US" sz="2200" dirty="0"/>
              <a:t> (</a:t>
            </a:r>
            <a:r>
              <a:rPr lang="en-US" sz="2200" dirty="0" err="1"/>
              <a:t>fenol-formaldehidi-bakelit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epoksidna</a:t>
            </a:r>
            <a:r>
              <a:rPr lang="en-US" sz="2200" dirty="0"/>
              <a:t> </a:t>
            </a:r>
            <a:r>
              <a:rPr lang="en-US" sz="2200" dirty="0" err="1"/>
              <a:t>smola</a:t>
            </a:r>
            <a:r>
              <a:rPr lang="en-US" sz="2200" dirty="0"/>
              <a:t>, (</a:t>
            </a:r>
            <a:r>
              <a:rPr lang="en-US" sz="2200" dirty="0" err="1"/>
              <a:t>vulkanizovana</a:t>
            </a:r>
            <a:r>
              <a:rPr lang="en-US" sz="2200" dirty="0"/>
              <a:t> </a:t>
            </a:r>
            <a:r>
              <a:rPr lang="en-US" sz="2200" dirty="0" err="1"/>
              <a:t>guma</a:t>
            </a:r>
            <a:r>
              <a:rPr lang="en-US" sz="2200" dirty="0"/>
              <a:t>))-</a:t>
            </a:r>
            <a:r>
              <a:rPr lang="en-US" sz="2200" dirty="0" err="1"/>
              <a:t>termoreaktivni</a:t>
            </a:r>
            <a:r>
              <a:rPr lang="en-US" sz="2200" dirty="0"/>
              <a:t> p.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57979" t="36635" r="10981" b="46685"/>
          <a:stretch>
            <a:fillRect/>
          </a:stretch>
        </p:blipFill>
        <p:spPr bwMode="auto">
          <a:xfrm>
            <a:off x="1" y="5029200"/>
            <a:ext cx="4800600" cy="145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57979" t="53315" r="10981" b="25000"/>
          <a:stretch>
            <a:fillRect/>
          </a:stretch>
        </p:blipFill>
        <p:spPr bwMode="auto">
          <a:xfrm>
            <a:off x="4681938" y="5105400"/>
            <a:ext cx="446206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Brace 5"/>
          <p:cNvSpPr/>
          <p:nvPr/>
        </p:nvSpPr>
        <p:spPr>
          <a:xfrm>
            <a:off x="5410200" y="457200"/>
            <a:ext cx="838200" cy="2362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5410200" y="2895600"/>
            <a:ext cx="838200" cy="2133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48400" y="76200"/>
            <a:ext cx="2819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/>
              <a:t>Termoplastični</a:t>
            </a:r>
            <a:r>
              <a:rPr lang="en-US" sz="2000" b="1" i="1" dirty="0"/>
              <a:t> </a:t>
            </a:r>
            <a:r>
              <a:rPr lang="en-US" sz="2000" b="1" i="1" dirty="0" err="1"/>
              <a:t>polimeri</a:t>
            </a:r>
            <a:r>
              <a:rPr lang="en-US" sz="2000" b="1" i="1" dirty="0"/>
              <a:t> </a:t>
            </a:r>
            <a:r>
              <a:rPr lang="en-US" sz="2000" i="1" dirty="0"/>
              <a:t>– </a:t>
            </a:r>
            <a:r>
              <a:rPr lang="en-US" sz="2000" i="1" dirty="0" err="1"/>
              <a:t>imaju</a:t>
            </a:r>
            <a:r>
              <a:rPr lang="en-US" sz="2000" i="1" dirty="0"/>
              <a:t> </a:t>
            </a:r>
            <a:r>
              <a:rPr lang="en-US" sz="2000" i="1" dirty="0" err="1"/>
              <a:t>temperaturu</a:t>
            </a:r>
            <a:r>
              <a:rPr lang="en-US" sz="2000" i="1" dirty="0"/>
              <a:t> </a:t>
            </a:r>
            <a:r>
              <a:rPr lang="en-US" sz="2000" i="1" dirty="0" err="1"/>
              <a:t>stakla</a:t>
            </a:r>
            <a:r>
              <a:rPr lang="en-US" sz="2000" i="1" dirty="0"/>
              <a:t> </a:t>
            </a:r>
            <a:r>
              <a:rPr lang="en-US" sz="2000" i="1" dirty="0" err="1"/>
              <a:t>Tg</a:t>
            </a:r>
            <a:r>
              <a:rPr lang="en-US" sz="2000" i="1" dirty="0"/>
              <a:t> </a:t>
            </a:r>
            <a:r>
              <a:rPr lang="en-US" sz="2000" i="1" dirty="0" err="1"/>
              <a:t>iznad</a:t>
            </a:r>
            <a:r>
              <a:rPr lang="en-US" sz="2000" i="1" dirty="0"/>
              <a:t> </a:t>
            </a:r>
            <a:r>
              <a:rPr lang="en-US" sz="2000" i="1" dirty="0" err="1"/>
              <a:t>koje</a:t>
            </a:r>
            <a:r>
              <a:rPr lang="en-US" sz="2000" i="1" dirty="0"/>
              <a:t> </a:t>
            </a:r>
            <a:r>
              <a:rPr lang="en-US" sz="2000" i="1" dirty="0" err="1"/>
              <a:t>omekšavaju</a:t>
            </a:r>
            <a:r>
              <a:rPr lang="en-US" sz="2000" i="1" dirty="0"/>
              <a:t>, a </a:t>
            </a:r>
            <a:r>
              <a:rPr lang="en-US" sz="2000" i="1" dirty="0" err="1"/>
              <a:t>nakon</a:t>
            </a:r>
            <a:r>
              <a:rPr lang="en-US" sz="2000" i="1" dirty="0"/>
              <a:t> </a:t>
            </a:r>
            <a:r>
              <a:rPr lang="en-US" sz="2000" i="1" dirty="0" err="1"/>
              <a:t>hlađenja</a:t>
            </a:r>
            <a:r>
              <a:rPr lang="en-US" sz="2000" i="1" dirty="0"/>
              <a:t> </a:t>
            </a:r>
            <a:r>
              <a:rPr lang="en-US" sz="2000" i="1" dirty="0" err="1"/>
              <a:t>im</a:t>
            </a:r>
            <a:r>
              <a:rPr lang="en-US" sz="2000" i="1" dirty="0"/>
              <a:t> se </a:t>
            </a:r>
            <a:r>
              <a:rPr lang="en-US" sz="2000" i="1" dirty="0" err="1"/>
              <a:t>vraćaju</a:t>
            </a:r>
            <a:r>
              <a:rPr lang="en-US" sz="2000" i="1" dirty="0"/>
              <a:t> </a:t>
            </a:r>
            <a:r>
              <a:rPr lang="en-US" sz="2000" i="1" dirty="0" err="1"/>
              <a:t>prvbitne</a:t>
            </a:r>
            <a:r>
              <a:rPr lang="en-US" sz="2000" i="1" dirty="0"/>
              <a:t> </a:t>
            </a:r>
            <a:r>
              <a:rPr lang="en-US" sz="2000" i="1" dirty="0" err="1"/>
              <a:t>meh.osobine</a:t>
            </a:r>
            <a:r>
              <a:rPr lang="en-US" sz="2000" i="1" dirty="0"/>
              <a:t> – </a:t>
            </a:r>
            <a:r>
              <a:rPr lang="en-US" sz="2000" b="1" i="1" dirty="0" err="1"/>
              <a:t>mogu</a:t>
            </a:r>
            <a:r>
              <a:rPr lang="en-US" sz="2000" b="1" i="1" dirty="0"/>
              <a:t> se </a:t>
            </a:r>
            <a:r>
              <a:rPr lang="en-US" sz="2000" b="1" i="1" dirty="0" err="1"/>
              <a:t>zavarivati</a:t>
            </a:r>
            <a:r>
              <a:rPr lang="en-US" sz="2000" i="1" dirty="0"/>
              <a:t>!!!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8400" y="2627055"/>
            <a:ext cx="2514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/>
              <a:t>Termoreaktivni</a:t>
            </a:r>
            <a:r>
              <a:rPr lang="en-US" sz="2000" b="1" i="1" dirty="0"/>
              <a:t> </a:t>
            </a:r>
            <a:r>
              <a:rPr lang="en-US" sz="2000" b="1" i="1" dirty="0" err="1"/>
              <a:t>polimeri</a:t>
            </a:r>
            <a:r>
              <a:rPr lang="en-US" sz="2000" b="1" i="1" dirty="0"/>
              <a:t> </a:t>
            </a:r>
            <a:r>
              <a:rPr lang="en-US" sz="2000" i="1" dirty="0"/>
              <a:t>– </a:t>
            </a:r>
            <a:r>
              <a:rPr lang="en-US" sz="2000" i="1" dirty="0" err="1"/>
              <a:t>imaju</a:t>
            </a:r>
            <a:r>
              <a:rPr lang="en-US" sz="2000" i="1" dirty="0"/>
              <a:t> </a:t>
            </a:r>
            <a:r>
              <a:rPr lang="en-US" sz="2000" i="1" dirty="0" err="1"/>
              <a:t>veću</a:t>
            </a:r>
            <a:r>
              <a:rPr lang="en-US" sz="2000" i="1" dirty="0"/>
              <a:t> </a:t>
            </a:r>
            <a:r>
              <a:rPr lang="en-US" sz="2000" i="1" dirty="0" err="1"/>
              <a:t>čvrstoću</a:t>
            </a:r>
            <a:r>
              <a:rPr lang="en-US" sz="2000" i="1" dirty="0"/>
              <a:t> </a:t>
            </a:r>
            <a:r>
              <a:rPr lang="en-US" sz="2000" i="1" dirty="0" err="1"/>
              <a:t>i</a:t>
            </a:r>
            <a:r>
              <a:rPr lang="en-US" sz="2000" i="1" dirty="0"/>
              <a:t> otp.na </a:t>
            </a:r>
            <a:r>
              <a:rPr lang="en-US" sz="2000" i="1" dirty="0" err="1"/>
              <a:t>visoke</a:t>
            </a:r>
            <a:r>
              <a:rPr lang="en-US" sz="2000" i="1" dirty="0"/>
              <a:t> temp., </a:t>
            </a:r>
            <a:r>
              <a:rPr lang="en-US" sz="2000" i="1" dirty="0" err="1"/>
              <a:t>ali</a:t>
            </a:r>
            <a:r>
              <a:rPr lang="en-US" sz="2000" i="1" dirty="0"/>
              <a:t> </a:t>
            </a:r>
            <a:r>
              <a:rPr lang="en-US" sz="2000" i="1" dirty="0" err="1"/>
              <a:t>nakon</a:t>
            </a:r>
            <a:r>
              <a:rPr lang="en-US" sz="2000" i="1" dirty="0"/>
              <a:t> </a:t>
            </a:r>
            <a:r>
              <a:rPr lang="en-US" sz="2000" i="1" dirty="0" err="1"/>
              <a:t>zagrevanja</a:t>
            </a:r>
            <a:r>
              <a:rPr lang="en-US" sz="2000" i="1" dirty="0"/>
              <a:t> </a:t>
            </a:r>
            <a:r>
              <a:rPr lang="en-US" sz="2000" i="1" dirty="0" err="1"/>
              <a:t>im</a:t>
            </a:r>
            <a:r>
              <a:rPr lang="en-US" sz="2000" i="1" dirty="0"/>
              <a:t> se </a:t>
            </a:r>
            <a:r>
              <a:rPr lang="en-US" sz="2000" i="1" dirty="0" err="1"/>
              <a:t>meh.osobine</a:t>
            </a:r>
            <a:r>
              <a:rPr lang="en-US" sz="2000" i="1" dirty="0"/>
              <a:t> ne </a:t>
            </a:r>
            <a:r>
              <a:rPr lang="en-US" sz="2000" i="1" dirty="0" err="1"/>
              <a:t>vraćaju</a:t>
            </a:r>
            <a:r>
              <a:rPr lang="en-US" sz="2000" i="1" dirty="0"/>
              <a:t>  - </a:t>
            </a:r>
            <a:r>
              <a:rPr lang="en-US" sz="2000" b="1" i="1" dirty="0"/>
              <a:t>ne </a:t>
            </a:r>
            <a:r>
              <a:rPr lang="en-US" sz="2000" b="1" i="1" dirty="0" err="1"/>
              <a:t>mogu</a:t>
            </a:r>
            <a:r>
              <a:rPr lang="en-US" sz="2000" b="1" i="1" dirty="0"/>
              <a:t> se </a:t>
            </a:r>
            <a:r>
              <a:rPr lang="en-US" sz="2000" b="1" i="1" dirty="0" err="1"/>
              <a:t>zavarivati</a:t>
            </a:r>
            <a:r>
              <a:rPr lang="en-US" sz="2000" i="1" dirty="0"/>
              <a:t>!!!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polimera</a:t>
            </a:r>
            <a:r>
              <a:rPr lang="en-US" dirty="0"/>
              <a:t> </a:t>
            </a:r>
            <a:r>
              <a:rPr lang="en-US" dirty="0" err="1"/>
              <a:t>pogodnih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zavarivanje</a:t>
            </a:r>
            <a:r>
              <a:rPr lang="en-US" dirty="0"/>
              <a:t>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2438400"/>
          <a:ext cx="81534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Skraćena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oznaka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Puni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naziv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Temperatura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zavarivanja</a:t>
                      </a:r>
                      <a:r>
                        <a:rPr lang="en-US" dirty="0"/>
                        <a:t> </a:t>
                      </a:r>
                      <a:r>
                        <a:rPr lang="en-US" baseline="0" dirty="0"/>
                        <a:t>[</a:t>
                      </a:r>
                      <a:r>
                        <a:rPr lang="en-US" baseline="30000" dirty="0" err="1"/>
                        <a:t>o</a:t>
                      </a:r>
                      <a:r>
                        <a:rPr lang="en-US" baseline="0" dirty="0" err="1"/>
                        <a:t>C</a:t>
                      </a:r>
                      <a:r>
                        <a:rPr lang="en-US" baseline="0" dirty="0"/>
                        <a:t>]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Akrilonitril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butadien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stiren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HDPVC (PVCVG)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Polivinil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hlorid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visoke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gustine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LDPVC (PVCNG)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Polivinil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hlorid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niske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gustine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400-500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Polikarbonat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HDPE (PEVG)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Polietilen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visoke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gustine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LDPE (PENG)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Polietilen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niske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gustine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Polipropilen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Poliamid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termoplastičnih</a:t>
            </a:r>
            <a:r>
              <a:rPr lang="en-US" dirty="0"/>
              <a:t> </a:t>
            </a:r>
            <a:r>
              <a:rPr lang="en-US" dirty="0" err="1"/>
              <a:t>polimera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toplim</a:t>
            </a:r>
            <a:r>
              <a:rPr lang="en-US" dirty="0"/>
              <a:t> </a:t>
            </a:r>
            <a:r>
              <a:rPr lang="en-US" dirty="0" err="1"/>
              <a:t>vazduhom</a:t>
            </a:r>
            <a:r>
              <a:rPr lang="en-US" dirty="0"/>
              <a:t>/</a:t>
            </a:r>
            <a:r>
              <a:rPr lang="en-US" dirty="0" err="1"/>
              <a:t>gasom</a:t>
            </a:r>
            <a:endParaRPr lang="en-US" dirty="0"/>
          </a:p>
          <a:p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vrućim</a:t>
            </a:r>
            <a:r>
              <a:rPr lang="en-US" dirty="0"/>
              <a:t> </a:t>
            </a:r>
            <a:r>
              <a:rPr lang="en-US" dirty="0" err="1"/>
              <a:t>alatom</a:t>
            </a:r>
            <a:endParaRPr lang="en-US" dirty="0"/>
          </a:p>
          <a:p>
            <a:r>
              <a:rPr lang="en-US" dirty="0" err="1"/>
              <a:t>Visokofrekventno</a:t>
            </a:r>
            <a:r>
              <a:rPr lang="en-US" dirty="0"/>
              <a:t> </a:t>
            </a:r>
            <a:r>
              <a:rPr lang="en-US" dirty="0" err="1"/>
              <a:t>trenjem</a:t>
            </a:r>
            <a:endParaRPr lang="en-US" dirty="0"/>
          </a:p>
          <a:p>
            <a:r>
              <a:rPr lang="en-US" dirty="0" err="1"/>
              <a:t>Ultrazvučno</a:t>
            </a:r>
            <a:endParaRPr lang="en-US" dirty="0"/>
          </a:p>
          <a:p>
            <a:r>
              <a:rPr lang="en-US" dirty="0" err="1"/>
              <a:t>Vibraciono</a:t>
            </a:r>
            <a:r>
              <a:rPr lang="en-US" dirty="0"/>
              <a:t> (</a:t>
            </a:r>
            <a:r>
              <a:rPr lang="en-US" dirty="0" err="1"/>
              <a:t>trenjem</a:t>
            </a:r>
            <a:r>
              <a:rPr lang="en-US" dirty="0"/>
              <a:t>)</a:t>
            </a:r>
          </a:p>
          <a:p>
            <a:r>
              <a:rPr lang="en-US" dirty="0" err="1"/>
              <a:t>Elektrootporno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spojnicama</a:t>
            </a:r>
            <a:r>
              <a:rPr lang="en-US" dirty="0"/>
              <a:t>, </a:t>
            </a:r>
            <a:r>
              <a:rPr lang="en-US" dirty="0" err="1"/>
              <a:t>elektrofuzijsko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toplim</a:t>
            </a:r>
            <a:r>
              <a:rPr lang="en-US" dirty="0"/>
              <a:t> </a:t>
            </a:r>
            <a:r>
              <a:rPr lang="en-US" dirty="0" err="1"/>
              <a:t>vazduhom</a:t>
            </a:r>
            <a:r>
              <a:rPr lang="en-US" dirty="0"/>
              <a:t>/</a:t>
            </a:r>
            <a:r>
              <a:rPr lang="en-US" dirty="0" err="1"/>
              <a:t>gasom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Vazduh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gas (N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O</a:t>
            </a:r>
            <a:r>
              <a:rPr lang="en-US" baseline="-25000" dirty="0"/>
              <a:t>2</a:t>
            </a:r>
            <a:r>
              <a:rPr lang="en-US" dirty="0"/>
              <a:t>) </a:t>
            </a:r>
            <a:r>
              <a:rPr lang="en-US" dirty="0" err="1"/>
              <a:t>dovodi</a:t>
            </a:r>
            <a:r>
              <a:rPr lang="en-US" dirty="0"/>
              <a:t> se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grejača</a:t>
            </a:r>
            <a:r>
              <a:rPr lang="en-US" dirty="0"/>
              <a:t>, </a:t>
            </a:r>
            <a:r>
              <a:rPr lang="en-US" dirty="0" err="1"/>
              <a:t>vruć</a:t>
            </a:r>
            <a:r>
              <a:rPr lang="en-US" dirty="0"/>
              <a:t> gas se </a:t>
            </a:r>
            <a:r>
              <a:rPr lang="en-US" dirty="0" err="1"/>
              <a:t>usmerava</a:t>
            </a:r>
            <a:r>
              <a:rPr lang="en-US" dirty="0"/>
              <a:t> </a:t>
            </a:r>
            <a:r>
              <a:rPr lang="en-US" dirty="0" err="1"/>
              <a:t>šobom</a:t>
            </a:r>
            <a:r>
              <a:rPr lang="en-US" dirty="0"/>
              <a:t>. </a:t>
            </a:r>
            <a:r>
              <a:rPr lang="en-US" dirty="0" err="1"/>
              <a:t>Polimer</a:t>
            </a:r>
            <a:r>
              <a:rPr lang="en-US" dirty="0"/>
              <a:t> (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dodatni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) se </a:t>
            </a:r>
            <a:r>
              <a:rPr lang="en-US" dirty="0" err="1"/>
              <a:t>topi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formira</a:t>
            </a:r>
            <a:r>
              <a:rPr lang="en-US" dirty="0"/>
              <a:t> </a:t>
            </a:r>
            <a:r>
              <a:rPr lang="en-US" dirty="0" err="1"/>
              <a:t>šav</a:t>
            </a:r>
            <a:r>
              <a:rPr lang="en-US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62079" t="18750" r="15666" b="48958"/>
          <a:stretch>
            <a:fillRect/>
          </a:stretch>
        </p:blipFill>
        <p:spPr bwMode="auto">
          <a:xfrm>
            <a:off x="228600" y="3535279"/>
            <a:ext cx="3886200" cy="317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62079" t="58334" r="15666" b="14583"/>
          <a:stretch>
            <a:fillRect/>
          </a:stretch>
        </p:blipFill>
        <p:spPr bwMode="auto">
          <a:xfrm>
            <a:off x="4419600" y="3589421"/>
            <a:ext cx="4554415" cy="311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mehanizacije</a:t>
            </a:r>
            <a:r>
              <a:rPr lang="en-US" dirty="0"/>
              <a:t> </a:t>
            </a:r>
            <a:r>
              <a:rPr lang="en-US" dirty="0" err="1"/>
              <a:t>ekstruzijom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granulata</a:t>
            </a:r>
            <a:r>
              <a:rPr lang="en-US" dirty="0"/>
              <a:t> (</a:t>
            </a:r>
            <a:r>
              <a:rPr lang="en-US" dirty="0" err="1"/>
              <a:t>levo</a:t>
            </a:r>
            <a:r>
              <a:rPr lang="en-US" dirty="0"/>
              <a:t>)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plastične</a:t>
            </a:r>
            <a:r>
              <a:rPr lang="en-US" dirty="0"/>
              <a:t> </a:t>
            </a:r>
            <a:r>
              <a:rPr lang="en-US" dirty="0" err="1"/>
              <a:t>žice</a:t>
            </a:r>
            <a:r>
              <a:rPr lang="en-US" dirty="0"/>
              <a:t> (</a:t>
            </a:r>
            <a:r>
              <a:rPr lang="en-US" dirty="0" err="1"/>
              <a:t>desno</a:t>
            </a:r>
            <a:r>
              <a:rPr lang="en-US" dirty="0"/>
              <a:t>):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65593" t="29167" r="15666" b="35417"/>
          <a:stretch>
            <a:fillRect/>
          </a:stretch>
        </p:blipFill>
        <p:spPr bwMode="auto">
          <a:xfrm>
            <a:off x="0" y="2581274"/>
            <a:ext cx="3810000" cy="404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58785" t="42708" r="8419" b="29167"/>
          <a:stretch>
            <a:fillRect/>
          </a:stretch>
        </p:blipFill>
        <p:spPr bwMode="auto">
          <a:xfrm>
            <a:off x="3296355" y="3810000"/>
            <a:ext cx="584764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558</Words>
  <Application>Microsoft Office PowerPoint</Application>
  <PresentationFormat>On-screen Show (4:3)</PresentationFormat>
  <Paragraphs>103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Potupci spajanja plastičnih masa</vt:lpstr>
      <vt:lpstr>PowerPoint Presentation</vt:lpstr>
      <vt:lpstr>PowerPoint Presentation</vt:lpstr>
      <vt:lpstr>PowerPoint Presentation</vt:lpstr>
      <vt:lpstr>PowerPoint Presentation</vt:lpstr>
      <vt:lpstr>Zavarivanje termoplastičnih polimera</vt:lpstr>
      <vt:lpstr>Zavarivanje toplim vazduhom/gasom</vt:lpstr>
      <vt:lpstr>PowerPoint Presentation</vt:lpstr>
      <vt:lpstr>Zavarivanje vrućim alatom</vt:lpstr>
      <vt:lpstr>Visokofrekventno zavarivanje trenjem</vt:lpstr>
      <vt:lpstr>Ultrazvučno zavarivanje</vt:lpstr>
      <vt:lpstr>Vibraciono zavarivanje (zavarivanje trenjem)</vt:lpstr>
      <vt:lpstr>PowerPoint Presentation</vt:lpstr>
      <vt:lpstr>Elektrootporno sa spojnicama, elektrofuzijsko zavarivanje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sebastijan</dc:creator>
  <cp:lastModifiedBy>Sebastian Baloš</cp:lastModifiedBy>
  <cp:revision>29</cp:revision>
  <dcterms:created xsi:type="dcterms:W3CDTF">2015-06-17T16:58:41Z</dcterms:created>
  <dcterms:modified xsi:type="dcterms:W3CDTF">2016-02-25T19:54:31Z</dcterms:modified>
</cp:coreProperties>
</file>